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84" r:id="rId4"/>
    <p:sldId id="285" r:id="rId5"/>
    <p:sldId id="286" r:id="rId6"/>
    <p:sldId id="287" r:id="rId7"/>
    <p:sldId id="265" r:id="rId8"/>
    <p:sldId id="266" r:id="rId9"/>
    <p:sldId id="267" r:id="rId10"/>
    <p:sldId id="268" r:id="rId11"/>
    <p:sldId id="277" r:id="rId12"/>
    <p:sldId id="280" r:id="rId13"/>
    <p:sldId id="282" r:id="rId14"/>
    <p:sldId id="288" r:id="rId15"/>
    <p:sldId id="264"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7C28D9A-A949-4F5F-901A-7E5E2BB0897B}"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BE831F9-94CB-4E50-97FA-15B1E0CBA09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D5D0B14-5F72-4062-8D05-D482B94E2CC7}"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38D18A9-1AF7-436D-A384-27F9E937357B}"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82D85F5-75B1-4278-9E3D-55026E4D8EC3}"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EBF7985E-2124-4891-A452-F10099F897BF}"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120254ED-6C4A-4C17-9B75-28EDBAEFC87B}"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2AA82E27-5733-432F-95BA-6C79335BB7A9}"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B958800F-9E30-440D-AD9F-C2FFF132EBB8}"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DAADC63D-61E2-4D53-BA1A-F3B0E1C58120}"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372409CC-7325-4D43-92DC-B755FAD07D1E}"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C46AEC6-EA86-4189-8F3F-51D84B4F97D8}"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7" name="Rectangle 11"/>
          <p:cNvSpPr>
            <a:spLocks noGrp="1" noChangeArrowheads="1"/>
          </p:cNvSpPr>
          <p:nvPr>
            <p:ph type="ctrTitle"/>
          </p:nvPr>
        </p:nvSpPr>
        <p:spPr>
          <a:xfrm>
            <a:off x="642910" y="1571612"/>
            <a:ext cx="7772400" cy="1470025"/>
          </a:xfrm>
        </p:spPr>
        <p:txBody>
          <a:bodyPr/>
          <a:lstStyle/>
          <a:p>
            <a:r>
              <a:rPr lang="es-UY" sz="4800" b="1" dirty="0" smtClean="0">
                <a:solidFill>
                  <a:srgbClr val="FF0000"/>
                </a:solidFill>
              </a:rPr>
              <a:t>HABITAT EQUIVALENCY METHOD (HEA)</a:t>
            </a:r>
            <a:endParaRPr lang="es-ES" sz="4800" b="1" dirty="0">
              <a:solidFill>
                <a:srgbClr val="FF0000"/>
              </a:solidFill>
            </a:endParaRPr>
          </a:p>
        </p:txBody>
      </p:sp>
      <p:sp>
        <p:nvSpPr>
          <p:cNvPr id="14349" name="Rectangle 13"/>
          <p:cNvSpPr>
            <a:spLocks noGrp="1" noChangeArrowheads="1"/>
          </p:cNvSpPr>
          <p:nvPr>
            <p:ph type="subTitle" idx="1"/>
          </p:nvPr>
        </p:nvSpPr>
        <p:spPr>
          <a:xfrm>
            <a:off x="1943072" y="5105400"/>
            <a:ext cx="7200928" cy="1752600"/>
          </a:xfrm>
        </p:spPr>
        <p:txBody>
          <a:bodyPr/>
          <a:lstStyle/>
          <a:p>
            <a:r>
              <a:rPr lang="es-UY" sz="2800" b="1" dirty="0" smtClean="0"/>
              <a:t>MK PENILAIAN KERUSAKAN SDAL </a:t>
            </a:r>
          </a:p>
          <a:p>
            <a:r>
              <a:rPr lang="es-UY" sz="2800" b="1" dirty="0" err="1" smtClean="0"/>
              <a:t>Pertemuan</a:t>
            </a:r>
            <a:r>
              <a:rPr lang="es-UY" sz="2800" b="1" smtClean="0"/>
              <a:t> </a:t>
            </a:r>
            <a:r>
              <a:rPr lang="es-UY" sz="2800" b="1" smtClean="0"/>
              <a:t>11</a:t>
            </a:r>
            <a:endParaRPr lang="es-ES"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Consumer Valuation VS Restoration Cost</a:t>
            </a:r>
            <a:endParaRPr lang="id-ID" dirty="0"/>
          </a:p>
        </p:txBody>
      </p:sp>
      <p:cxnSp>
        <p:nvCxnSpPr>
          <p:cNvPr id="5" name="Straight Arrow Connector 4"/>
          <p:cNvCxnSpPr/>
          <p:nvPr/>
        </p:nvCxnSpPr>
        <p:spPr>
          <a:xfrm rot="5400000" flipH="1" flipV="1">
            <a:off x="714348" y="2428868"/>
            <a:ext cx="1571636"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500166" y="3214686"/>
            <a:ext cx="5214974"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 name="Arc 7"/>
          <p:cNvSpPr/>
          <p:nvPr/>
        </p:nvSpPr>
        <p:spPr>
          <a:xfrm rot="10800000">
            <a:off x="1928794" y="500042"/>
            <a:ext cx="6786610" cy="2357454"/>
          </a:xfrm>
          <a:prstGeom prst="arc">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id-ID"/>
          </a:p>
        </p:txBody>
      </p:sp>
      <p:cxnSp>
        <p:nvCxnSpPr>
          <p:cNvPr id="9" name="Straight Arrow Connector 8"/>
          <p:cNvCxnSpPr/>
          <p:nvPr/>
        </p:nvCxnSpPr>
        <p:spPr>
          <a:xfrm rot="5400000" flipH="1" flipV="1">
            <a:off x="715142" y="4500570"/>
            <a:ext cx="1571636"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1500960" y="5286388"/>
            <a:ext cx="528561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rot="5400000">
            <a:off x="1678761" y="3964785"/>
            <a:ext cx="2786082" cy="1588"/>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rot="5400000">
            <a:off x="3393273" y="4107661"/>
            <a:ext cx="2500330" cy="1588"/>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1500166" y="4572008"/>
            <a:ext cx="5286412" cy="1588"/>
          </a:xfrm>
          <a:prstGeom prst="line">
            <a:avLst/>
          </a:prstGeom>
          <a:ln w="28575"/>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4286248" y="2500306"/>
            <a:ext cx="3653564" cy="369332"/>
          </a:xfrm>
          <a:prstGeom prst="rect">
            <a:avLst/>
          </a:prstGeom>
          <a:noFill/>
        </p:spPr>
        <p:txBody>
          <a:bodyPr wrap="none" rtlCol="0">
            <a:spAutoFit/>
          </a:bodyPr>
          <a:lstStyle/>
          <a:p>
            <a:r>
              <a:rPr lang="id-ID" dirty="0" smtClean="0"/>
              <a:t>Aggregate demand marginal benefit</a:t>
            </a:r>
            <a:endParaRPr lang="id-ID" dirty="0"/>
          </a:p>
        </p:txBody>
      </p:sp>
      <p:sp>
        <p:nvSpPr>
          <p:cNvPr id="19" name="TextBox 18"/>
          <p:cNvSpPr txBox="1"/>
          <p:nvPr/>
        </p:nvSpPr>
        <p:spPr>
          <a:xfrm>
            <a:off x="5143504" y="2000240"/>
            <a:ext cx="2697726" cy="369332"/>
          </a:xfrm>
          <a:prstGeom prst="rect">
            <a:avLst/>
          </a:prstGeom>
          <a:noFill/>
        </p:spPr>
        <p:txBody>
          <a:bodyPr wrap="none" rtlCol="0">
            <a:spAutoFit/>
          </a:bodyPr>
          <a:lstStyle/>
          <a:p>
            <a:r>
              <a:rPr lang="id-ID" b="1" dirty="0" smtClean="0"/>
              <a:t>CONSUMER VALUATION</a:t>
            </a:r>
            <a:endParaRPr lang="id-ID" b="1" dirty="0"/>
          </a:p>
        </p:txBody>
      </p:sp>
      <p:cxnSp>
        <p:nvCxnSpPr>
          <p:cNvPr id="21" name="Straight Arrow Connector 20"/>
          <p:cNvCxnSpPr/>
          <p:nvPr/>
        </p:nvCxnSpPr>
        <p:spPr>
          <a:xfrm rot="10800000">
            <a:off x="3857620" y="3000372"/>
            <a:ext cx="1928826"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857884" y="2857496"/>
            <a:ext cx="3197286" cy="369332"/>
          </a:xfrm>
          <a:prstGeom prst="rect">
            <a:avLst/>
          </a:prstGeom>
          <a:noFill/>
        </p:spPr>
        <p:txBody>
          <a:bodyPr wrap="none" rtlCol="0">
            <a:spAutoFit/>
          </a:bodyPr>
          <a:lstStyle/>
          <a:p>
            <a:r>
              <a:rPr lang="id-ID" dirty="0" smtClean="0"/>
              <a:t>Lost Resource Value from Injury</a:t>
            </a:r>
            <a:endParaRPr lang="id-ID" dirty="0"/>
          </a:p>
        </p:txBody>
      </p:sp>
      <p:sp>
        <p:nvSpPr>
          <p:cNvPr id="25" name="TextBox 24"/>
          <p:cNvSpPr txBox="1"/>
          <p:nvPr/>
        </p:nvSpPr>
        <p:spPr>
          <a:xfrm>
            <a:off x="6286512" y="3357562"/>
            <a:ext cx="1604927" cy="369332"/>
          </a:xfrm>
          <a:prstGeom prst="rect">
            <a:avLst/>
          </a:prstGeom>
          <a:noFill/>
        </p:spPr>
        <p:txBody>
          <a:bodyPr wrap="none" rtlCol="0">
            <a:spAutoFit/>
          </a:bodyPr>
          <a:lstStyle/>
          <a:p>
            <a:r>
              <a:rPr lang="id-ID" dirty="0" smtClean="0"/>
              <a:t>Resource Units</a:t>
            </a:r>
            <a:endParaRPr lang="id-ID" dirty="0"/>
          </a:p>
        </p:txBody>
      </p:sp>
      <p:sp>
        <p:nvSpPr>
          <p:cNvPr id="26" name="TextBox 25"/>
          <p:cNvSpPr txBox="1"/>
          <p:nvPr/>
        </p:nvSpPr>
        <p:spPr>
          <a:xfrm>
            <a:off x="6143636" y="5572140"/>
            <a:ext cx="1604927" cy="369332"/>
          </a:xfrm>
          <a:prstGeom prst="rect">
            <a:avLst/>
          </a:prstGeom>
          <a:noFill/>
        </p:spPr>
        <p:txBody>
          <a:bodyPr wrap="none" rtlCol="0">
            <a:spAutoFit/>
          </a:bodyPr>
          <a:lstStyle/>
          <a:p>
            <a:r>
              <a:rPr lang="id-ID" dirty="0" smtClean="0"/>
              <a:t>Resource Units</a:t>
            </a:r>
            <a:endParaRPr lang="id-ID" dirty="0"/>
          </a:p>
        </p:txBody>
      </p:sp>
      <p:cxnSp>
        <p:nvCxnSpPr>
          <p:cNvPr id="29" name="Straight Arrow Connector 28"/>
          <p:cNvCxnSpPr/>
          <p:nvPr/>
        </p:nvCxnSpPr>
        <p:spPr>
          <a:xfrm rot="10800000">
            <a:off x="4010020" y="4929198"/>
            <a:ext cx="1928826"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4714876" y="4214818"/>
            <a:ext cx="2996398" cy="369332"/>
          </a:xfrm>
          <a:prstGeom prst="rect">
            <a:avLst/>
          </a:prstGeom>
          <a:noFill/>
        </p:spPr>
        <p:txBody>
          <a:bodyPr wrap="none" rtlCol="0">
            <a:spAutoFit/>
          </a:bodyPr>
          <a:lstStyle/>
          <a:p>
            <a:r>
              <a:rPr lang="id-ID" dirty="0" smtClean="0"/>
              <a:t>Resorce Supply Marginal Cost</a:t>
            </a:r>
            <a:endParaRPr lang="id-ID" dirty="0"/>
          </a:p>
        </p:txBody>
      </p:sp>
      <p:sp>
        <p:nvSpPr>
          <p:cNvPr id="31" name="TextBox 30"/>
          <p:cNvSpPr txBox="1"/>
          <p:nvPr/>
        </p:nvSpPr>
        <p:spPr>
          <a:xfrm>
            <a:off x="5214942" y="3857628"/>
            <a:ext cx="2315249" cy="369332"/>
          </a:xfrm>
          <a:prstGeom prst="rect">
            <a:avLst/>
          </a:prstGeom>
          <a:noFill/>
        </p:spPr>
        <p:txBody>
          <a:bodyPr wrap="none" rtlCol="0">
            <a:spAutoFit/>
          </a:bodyPr>
          <a:lstStyle/>
          <a:p>
            <a:r>
              <a:rPr lang="id-ID" b="1" dirty="0" smtClean="0"/>
              <a:t>RESTORATION COST</a:t>
            </a:r>
            <a:endParaRPr lang="id-ID" b="1" dirty="0"/>
          </a:p>
        </p:txBody>
      </p:sp>
      <p:sp>
        <p:nvSpPr>
          <p:cNvPr id="32" name="TextBox 31"/>
          <p:cNvSpPr txBox="1"/>
          <p:nvPr/>
        </p:nvSpPr>
        <p:spPr>
          <a:xfrm>
            <a:off x="500034" y="4357694"/>
            <a:ext cx="1039067" cy="369332"/>
          </a:xfrm>
          <a:prstGeom prst="rect">
            <a:avLst/>
          </a:prstGeom>
          <a:noFill/>
        </p:spPr>
        <p:txBody>
          <a:bodyPr wrap="none" rtlCol="0">
            <a:spAutoFit/>
          </a:bodyPr>
          <a:lstStyle/>
          <a:p>
            <a:r>
              <a:rPr lang="id-ID" dirty="0" smtClean="0"/>
              <a:t>Unit cost</a:t>
            </a:r>
            <a:endParaRPr lang="id-ID" dirty="0"/>
          </a:p>
        </p:txBody>
      </p:sp>
      <p:sp>
        <p:nvSpPr>
          <p:cNvPr id="33" name="TextBox 32"/>
          <p:cNvSpPr txBox="1"/>
          <p:nvPr/>
        </p:nvSpPr>
        <p:spPr>
          <a:xfrm>
            <a:off x="785786" y="1500174"/>
            <a:ext cx="742511" cy="369332"/>
          </a:xfrm>
          <a:prstGeom prst="rect">
            <a:avLst/>
          </a:prstGeom>
          <a:noFill/>
        </p:spPr>
        <p:txBody>
          <a:bodyPr wrap="none" rtlCol="0">
            <a:spAutoFit/>
          </a:bodyPr>
          <a:lstStyle/>
          <a:p>
            <a:r>
              <a:rPr lang="id-ID" dirty="0" smtClean="0"/>
              <a:t>$/unit</a:t>
            </a:r>
            <a:endParaRPr lang="id-ID" dirty="0"/>
          </a:p>
        </p:txBody>
      </p:sp>
      <p:sp>
        <p:nvSpPr>
          <p:cNvPr id="34" name="TextBox 33"/>
          <p:cNvSpPr txBox="1"/>
          <p:nvPr/>
        </p:nvSpPr>
        <p:spPr>
          <a:xfrm>
            <a:off x="785786" y="3631172"/>
            <a:ext cx="742511" cy="369332"/>
          </a:xfrm>
          <a:prstGeom prst="rect">
            <a:avLst/>
          </a:prstGeom>
          <a:noFill/>
        </p:spPr>
        <p:txBody>
          <a:bodyPr wrap="none" rtlCol="0">
            <a:spAutoFit/>
          </a:bodyPr>
          <a:lstStyle/>
          <a:p>
            <a:r>
              <a:rPr lang="id-ID" dirty="0" smtClean="0"/>
              <a:t>$/unit</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solidFill>
                  <a:srgbClr val="FF0000"/>
                </a:solidFill>
              </a:rPr>
              <a:t>Teknik Menghitung Prosentase Habitat Services yang Hilang</a:t>
            </a:r>
            <a:endParaRPr lang="id-ID" dirty="0">
              <a:solidFill>
                <a:srgbClr val="FF0000"/>
              </a:solidFill>
            </a:endParaRPr>
          </a:p>
        </p:txBody>
      </p:sp>
      <p:sp>
        <p:nvSpPr>
          <p:cNvPr id="3" name="Content Placeholder 2"/>
          <p:cNvSpPr>
            <a:spLocks noGrp="1"/>
          </p:cNvSpPr>
          <p:nvPr>
            <p:ph idx="1"/>
          </p:nvPr>
        </p:nvSpPr>
        <p:spPr>
          <a:xfrm>
            <a:off x="428596" y="1857364"/>
            <a:ext cx="8229600" cy="4525963"/>
          </a:xfrm>
        </p:spPr>
        <p:txBody>
          <a:bodyPr/>
          <a:lstStyle/>
          <a:p>
            <a:pPr marL="0" indent="0">
              <a:buNone/>
            </a:pPr>
            <a:r>
              <a:rPr lang="id-ID" sz="2800" dirty="0" smtClean="0"/>
              <a:t>Prosentase dari habitat service yang hilang (atau dihasilkan dalam kasus proyek restorasi) dapat dihitung dengan berbagai cara:</a:t>
            </a:r>
          </a:p>
          <a:p>
            <a:pPr marL="514350" indent="-514350">
              <a:buClr>
                <a:schemeClr val="tx1"/>
              </a:buClr>
              <a:buSzPct val="100000"/>
              <a:buFont typeface="+mj-lt"/>
              <a:buAutoNum type="arabicPeriod"/>
            </a:pPr>
            <a:r>
              <a:rPr lang="id-ID" sz="2800" dirty="0" smtClean="0"/>
              <a:t>Habitat-wide evaluation index</a:t>
            </a:r>
          </a:p>
          <a:p>
            <a:pPr marL="514350" indent="-514350">
              <a:buClr>
                <a:schemeClr val="tx1"/>
              </a:buClr>
              <a:buSzPct val="100000"/>
              <a:buFont typeface="+mj-lt"/>
              <a:buAutoNum type="arabicPeriod"/>
            </a:pPr>
            <a:r>
              <a:rPr lang="id-ID" sz="2800" dirty="0" smtClean="0"/>
              <a:t>Menggunakan 1 atau lebih surrogate species</a:t>
            </a:r>
          </a:p>
          <a:p>
            <a:pPr marL="514350" indent="-514350">
              <a:buClr>
                <a:schemeClr val="tx1"/>
              </a:buClr>
              <a:buSzPct val="100000"/>
              <a:buFont typeface="+mj-lt"/>
              <a:buAutoNum type="arabicPeriod"/>
            </a:pPr>
            <a:r>
              <a:rPr lang="id-ID" sz="2800" dirty="0" smtClean="0"/>
              <a:t>Penggunaan dasar pendugaan dari derajat minyak (degree of oiling)</a:t>
            </a:r>
            <a:endParaRPr lang="id-ID"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229600" cy="1143000"/>
          </a:xfrm>
        </p:spPr>
        <p:txBody>
          <a:bodyPr>
            <a:normAutofit/>
          </a:bodyPr>
          <a:lstStyle/>
          <a:p>
            <a:r>
              <a:rPr lang="id-ID" sz="3200" dirty="0" smtClean="0"/>
              <a:t>Ekstrapolasi untuk species specifik injuries tanpa tahun biaya restorasi</a:t>
            </a:r>
            <a:endParaRPr lang="id-ID" sz="3200" dirty="0"/>
          </a:p>
        </p:txBody>
      </p:sp>
      <p:sp>
        <p:nvSpPr>
          <p:cNvPr id="3" name="Content Placeholder 2"/>
          <p:cNvSpPr>
            <a:spLocks noGrp="1"/>
          </p:cNvSpPr>
          <p:nvPr>
            <p:ph idx="1"/>
          </p:nvPr>
        </p:nvSpPr>
        <p:spPr>
          <a:xfrm>
            <a:off x="457200" y="1571613"/>
            <a:ext cx="8686800" cy="5000660"/>
          </a:xfrm>
        </p:spPr>
        <p:txBody>
          <a:bodyPr>
            <a:noAutofit/>
          </a:bodyPr>
          <a:lstStyle/>
          <a:p>
            <a:pPr marL="0" indent="0">
              <a:buNone/>
            </a:pPr>
            <a:r>
              <a:rPr lang="id-ID" sz="2600" dirty="0" smtClean="0"/>
              <a:t>Jika kita dapat mengasumsikan hubungan antara biaya restorasi dan karakteristik species, maka memungkinkan untuk mengakprosimasi biaya restorasi untuk species specifik yang rusak berdasarkan informasi restorasi dari non target species. Ini yang disebut sebagai lumping similar species. Hal ini dapat dilakukan ketika:</a:t>
            </a:r>
          </a:p>
          <a:p>
            <a:pPr marL="514350" indent="-514350">
              <a:buFont typeface="+mj-lt"/>
              <a:buAutoNum type="arabicPeriod"/>
            </a:pPr>
            <a:r>
              <a:rPr lang="id-ID" sz="2600" dirty="0" smtClean="0"/>
              <a:t>Ukuran proyek kompensasi akan insufficient untuk mensuport kegiatan restorasi yang ekonomis.</a:t>
            </a:r>
          </a:p>
          <a:p>
            <a:pPr marL="514350" indent="-514350">
              <a:buFont typeface="+mj-lt"/>
              <a:buAutoNum type="arabicPeriod"/>
            </a:pPr>
            <a:r>
              <a:rPr lang="id-ID" sz="2600" dirty="0" smtClean="0"/>
              <a:t>Biaya colecting data yang relevan eksesif jika dibandingkan kerusakan species yang akan diekstrapolasi.</a:t>
            </a:r>
            <a:endParaRPr lang="id-ID" sz="2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Biaya Restorasi sebagai Fungsi Species Abundance</a:t>
            </a:r>
            <a:endParaRPr lang="id-ID" dirty="0"/>
          </a:p>
        </p:txBody>
      </p:sp>
      <p:cxnSp>
        <p:nvCxnSpPr>
          <p:cNvPr id="5" name="Straight Arrow Connector 4"/>
          <p:cNvCxnSpPr/>
          <p:nvPr/>
        </p:nvCxnSpPr>
        <p:spPr>
          <a:xfrm rot="5400000" flipH="1" flipV="1">
            <a:off x="571472" y="3714752"/>
            <a:ext cx="2571768" cy="158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857356" y="4999048"/>
            <a:ext cx="4143404" cy="158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0" name="Freeform 9"/>
          <p:cNvSpPr/>
          <p:nvPr/>
        </p:nvSpPr>
        <p:spPr>
          <a:xfrm>
            <a:off x="2177420" y="2571744"/>
            <a:ext cx="3108960" cy="2057400"/>
          </a:xfrm>
          <a:custGeom>
            <a:avLst/>
            <a:gdLst>
              <a:gd name="connsiteX0" fmla="*/ 0 w 3108960"/>
              <a:gd name="connsiteY0" fmla="*/ 0 h 2057400"/>
              <a:gd name="connsiteX1" fmla="*/ 914400 w 3108960"/>
              <a:gd name="connsiteY1" fmla="*/ 1211580 h 2057400"/>
              <a:gd name="connsiteX2" fmla="*/ 2217420 w 3108960"/>
              <a:gd name="connsiteY2" fmla="*/ 1897380 h 2057400"/>
              <a:gd name="connsiteX3" fmla="*/ 3108960 w 3108960"/>
              <a:gd name="connsiteY3" fmla="*/ 2057400 h 2057400"/>
            </a:gdLst>
            <a:ahLst/>
            <a:cxnLst>
              <a:cxn ang="0">
                <a:pos x="connsiteX0" y="connsiteY0"/>
              </a:cxn>
              <a:cxn ang="0">
                <a:pos x="connsiteX1" y="connsiteY1"/>
              </a:cxn>
              <a:cxn ang="0">
                <a:pos x="connsiteX2" y="connsiteY2"/>
              </a:cxn>
              <a:cxn ang="0">
                <a:pos x="connsiteX3" y="connsiteY3"/>
              </a:cxn>
            </a:cxnLst>
            <a:rect l="l" t="t" r="r" b="b"/>
            <a:pathLst>
              <a:path w="3108960" h="2057400">
                <a:moveTo>
                  <a:pt x="0" y="0"/>
                </a:moveTo>
                <a:cubicBezTo>
                  <a:pt x="272415" y="447675"/>
                  <a:pt x="544830" y="895350"/>
                  <a:pt x="914400" y="1211580"/>
                </a:cubicBezTo>
                <a:cubicBezTo>
                  <a:pt x="1283970" y="1527810"/>
                  <a:pt x="1851660" y="1756410"/>
                  <a:pt x="2217420" y="1897380"/>
                </a:cubicBezTo>
                <a:cubicBezTo>
                  <a:pt x="2583180" y="2038350"/>
                  <a:pt x="2846070" y="2047875"/>
                  <a:pt x="3108960" y="2057400"/>
                </a:cubicBezTo>
              </a:path>
            </a:pathLst>
          </a:custGeom>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id-ID"/>
          </a:p>
        </p:txBody>
      </p:sp>
      <p:sp>
        <p:nvSpPr>
          <p:cNvPr id="11" name="TextBox 10"/>
          <p:cNvSpPr txBox="1"/>
          <p:nvPr/>
        </p:nvSpPr>
        <p:spPr>
          <a:xfrm>
            <a:off x="0" y="1928802"/>
            <a:ext cx="2531783" cy="369332"/>
          </a:xfrm>
          <a:prstGeom prst="rect">
            <a:avLst/>
          </a:prstGeom>
          <a:noFill/>
        </p:spPr>
        <p:txBody>
          <a:bodyPr wrap="none" rtlCol="0">
            <a:spAutoFit/>
          </a:bodyPr>
          <a:lstStyle/>
          <a:p>
            <a:r>
              <a:rPr lang="id-ID" dirty="0" smtClean="0"/>
              <a:t>Restoration cost/ bird ($)</a:t>
            </a:r>
            <a:endParaRPr lang="id-ID" dirty="0"/>
          </a:p>
        </p:txBody>
      </p:sp>
      <p:sp>
        <p:nvSpPr>
          <p:cNvPr id="12" name="TextBox 11"/>
          <p:cNvSpPr txBox="1"/>
          <p:nvPr/>
        </p:nvSpPr>
        <p:spPr>
          <a:xfrm>
            <a:off x="5572132" y="5072074"/>
            <a:ext cx="1196161" cy="369332"/>
          </a:xfrm>
          <a:prstGeom prst="rect">
            <a:avLst/>
          </a:prstGeom>
          <a:noFill/>
        </p:spPr>
        <p:txBody>
          <a:bodyPr wrap="none" rtlCol="0">
            <a:spAutoFit/>
          </a:bodyPr>
          <a:lstStyle/>
          <a:p>
            <a:r>
              <a:rPr lang="id-ID" dirty="0" smtClean="0"/>
              <a:t>Abundace </a:t>
            </a:r>
            <a:endParaRPr lang="id-ID" dirty="0"/>
          </a:p>
        </p:txBody>
      </p:sp>
      <p:sp>
        <p:nvSpPr>
          <p:cNvPr id="13" name="TextBox 12"/>
          <p:cNvSpPr txBox="1"/>
          <p:nvPr/>
        </p:nvSpPr>
        <p:spPr>
          <a:xfrm>
            <a:off x="2000232" y="4643446"/>
            <a:ext cx="1311898" cy="369332"/>
          </a:xfrm>
          <a:prstGeom prst="rect">
            <a:avLst/>
          </a:prstGeom>
          <a:noFill/>
        </p:spPr>
        <p:txBody>
          <a:bodyPr wrap="none" rtlCol="0">
            <a:spAutoFit/>
          </a:bodyPr>
          <a:lstStyle/>
          <a:p>
            <a:r>
              <a:rPr lang="id-ID" dirty="0" smtClean="0"/>
              <a:t>(More Rare)</a:t>
            </a:r>
            <a:endParaRPr lang="id-ID" dirty="0"/>
          </a:p>
        </p:txBody>
      </p:sp>
      <p:sp>
        <p:nvSpPr>
          <p:cNvPr id="14" name="TextBox 13"/>
          <p:cNvSpPr txBox="1"/>
          <p:nvPr/>
        </p:nvSpPr>
        <p:spPr>
          <a:xfrm>
            <a:off x="4429124" y="4643446"/>
            <a:ext cx="1746888" cy="369332"/>
          </a:xfrm>
          <a:prstGeom prst="rect">
            <a:avLst/>
          </a:prstGeom>
          <a:noFill/>
        </p:spPr>
        <p:txBody>
          <a:bodyPr wrap="none" rtlCol="0">
            <a:spAutoFit/>
          </a:bodyPr>
          <a:lstStyle/>
          <a:p>
            <a:r>
              <a:rPr lang="id-ID" dirty="0" smtClean="0"/>
              <a:t>(More Common)</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Step Habitat Equivalency Method</a:t>
            </a:r>
            <a:endParaRPr lang="id-ID" dirty="0"/>
          </a:p>
        </p:txBody>
      </p:sp>
      <p:sp>
        <p:nvSpPr>
          <p:cNvPr id="3" name="Content Placeholder 2"/>
          <p:cNvSpPr>
            <a:spLocks noGrp="1"/>
          </p:cNvSpPr>
          <p:nvPr>
            <p:ph idx="1"/>
          </p:nvPr>
        </p:nvSpPr>
        <p:spPr>
          <a:xfrm>
            <a:off x="457200" y="1857364"/>
            <a:ext cx="8472518" cy="4717172"/>
          </a:xfrm>
        </p:spPr>
        <p:txBody>
          <a:bodyPr>
            <a:normAutofit fontScale="77500" lnSpcReduction="20000"/>
          </a:bodyPr>
          <a:lstStyle/>
          <a:p>
            <a:pPr marL="624078" indent="-514350">
              <a:buNone/>
            </a:pPr>
            <a:r>
              <a:rPr lang="id-ID" dirty="0" smtClean="0"/>
              <a:t>Secara umum langkah-langkah yang dilakukan pada analisis dengan metode ini adalah sebagai berikut: </a:t>
            </a:r>
          </a:p>
          <a:p>
            <a:pPr marL="624078" indent="-514350">
              <a:buFont typeface="+mj-lt"/>
              <a:buAutoNum type="arabicPeriod"/>
            </a:pPr>
            <a:r>
              <a:rPr lang="id-ID" dirty="0" smtClean="0"/>
              <a:t>Pilihlah satuan pengukuran kerusakan sumber daya pada lokasi yang akan dihitung (misalnya Ha sumber daya yang rusak, jumlah stok ikan yang menurun, hari rekreasi yang hilang di pantai, dll) </a:t>
            </a:r>
          </a:p>
          <a:p>
            <a:pPr marL="624078" indent="-514350">
              <a:buFont typeface="+mj-lt"/>
              <a:buAutoNum type="arabicPeriod"/>
            </a:pPr>
            <a:r>
              <a:rPr lang="id-ID" dirty="0" smtClean="0"/>
              <a:t>Estimasikan penurunan dalam unit satuan tersebut, setiap tahun, dari mulai terjadinya release (atau tahun pertama dimana kerusakan akan diklaim melalui recovery sumber daya secara penuh (full resource recovery). </a:t>
            </a:r>
          </a:p>
          <a:p>
            <a:pPr marL="624078" indent="-514350">
              <a:buFont typeface="+mj-lt"/>
              <a:buAutoNum type="arabicPeriod"/>
            </a:pPr>
            <a:r>
              <a:rPr lang="id-ID" dirty="0" smtClean="0"/>
              <a:t>Kalkulasikan nilai Present value dari kehilangan yang dikompensasi.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Step Habitat Equivalency Method</a:t>
            </a:r>
            <a:endParaRPr lang="id-ID" dirty="0"/>
          </a:p>
        </p:txBody>
      </p:sp>
      <p:sp>
        <p:nvSpPr>
          <p:cNvPr id="3" name="Content Placeholder 2"/>
          <p:cNvSpPr>
            <a:spLocks noGrp="1"/>
          </p:cNvSpPr>
          <p:nvPr>
            <p:ph idx="1"/>
          </p:nvPr>
        </p:nvSpPr>
        <p:spPr>
          <a:xfrm>
            <a:off x="457200" y="1857364"/>
            <a:ext cx="8229600" cy="4717172"/>
          </a:xfrm>
        </p:spPr>
        <p:txBody>
          <a:bodyPr>
            <a:normAutofit fontScale="85000" lnSpcReduction="20000"/>
          </a:bodyPr>
          <a:lstStyle/>
          <a:p>
            <a:pPr marL="624078" indent="-514350">
              <a:buNone/>
            </a:pPr>
            <a:r>
              <a:rPr lang="en-US" dirty="0" smtClean="0"/>
              <a:t>4.  </a:t>
            </a:r>
            <a:r>
              <a:rPr lang="id-ID" dirty="0" smtClean="0"/>
              <a:t>Plih periode dimana kompensasi sumber daya atau jasa akan disediakan (misalnya dimulai selama lima tahun dan dapat ditingkatkan untuk 20 tahun. </a:t>
            </a:r>
          </a:p>
          <a:p>
            <a:pPr marL="624078" indent="-514350">
              <a:buNone/>
            </a:pPr>
            <a:r>
              <a:rPr lang="en-US" dirty="0" smtClean="0"/>
              <a:t>5</a:t>
            </a:r>
            <a:r>
              <a:rPr lang="en-US" smtClean="0"/>
              <a:t>.  </a:t>
            </a:r>
            <a:r>
              <a:rPr lang="id-ID" smtClean="0"/>
              <a:t>Kalkul</a:t>
            </a:r>
            <a:r>
              <a:rPr lang="en-US" dirty="0" smtClean="0"/>
              <a:t>a</a:t>
            </a:r>
            <a:r>
              <a:rPr lang="id-ID" dirty="0" smtClean="0"/>
              <a:t>sikan jumlah unit dari sumber daya tambahan atau jasa yang akan disediakan pada setiap tahun periode kompensasi, untuk menghasilkan nilai present ekivalen dengan kalkulasi pada langkah ke 3. </a:t>
            </a:r>
          </a:p>
          <a:p>
            <a:pPr marL="624078" indent="-514350">
              <a:buNone/>
            </a:pPr>
            <a:r>
              <a:rPr lang="en-US" dirty="0" smtClean="0"/>
              <a:t>6.  </a:t>
            </a:r>
            <a:r>
              <a:rPr lang="id-ID" dirty="0" smtClean="0"/>
              <a:t>Kalkulasikan biaya yang harus disediakan untuk mengganti sumberdaya atau jasa lingkungan. Kalkulasi ini harus berdasarkan pada opsi pengganti paling cost-effective yang 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lstStyle/>
          <a:p>
            <a:r>
              <a:rPr lang="id-ID" dirty="0" smtClean="0"/>
              <a:t>Habitat Equivalency Method</a:t>
            </a:r>
            <a:endParaRPr lang="id-ID" dirty="0"/>
          </a:p>
        </p:txBody>
      </p:sp>
      <p:sp>
        <p:nvSpPr>
          <p:cNvPr id="3" name="Content Placeholder 2"/>
          <p:cNvSpPr>
            <a:spLocks noGrp="1"/>
          </p:cNvSpPr>
          <p:nvPr>
            <p:ph idx="1"/>
          </p:nvPr>
        </p:nvSpPr>
        <p:spPr>
          <a:xfrm>
            <a:off x="214282" y="1428736"/>
            <a:ext cx="8929718" cy="4645734"/>
          </a:xfrm>
        </p:spPr>
        <p:txBody>
          <a:bodyPr/>
          <a:lstStyle/>
          <a:p>
            <a:r>
              <a:rPr lang="id-ID" sz="2800" dirty="0" smtClean="0"/>
              <a:t>Habitat Equivalency Analaysis (HEA) </a:t>
            </a:r>
            <a:r>
              <a:rPr lang="en-US" sz="2800" dirty="0" smtClean="0">
                <a:sym typeface="Wingdings" pitchFamily="2" charset="2"/>
              </a:rPr>
              <a:t> </a:t>
            </a:r>
            <a:r>
              <a:rPr lang="id-ID" sz="2800" dirty="0" smtClean="0"/>
              <a:t>metode metode primer untuk menentukan nilai kompensasi pada analisis kerusakan lingkungan (</a:t>
            </a:r>
            <a:r>
              <a:rPr lang="id-ID" sz="2800" i="1" dirty="0" smtClean="0"/>
              <a:t>Damage Assessment</a:t>
            </a:r>
            <a:r>
              <a:rPr lang="id-ID" sz="2800" dirty="0" smtClean="0"/>
              <a:t>). </a:t>
            </a:r>
            <a:endParaRPr lang="en-US" sz="2800" dirty="0" smtClean="0"/>
          </a:p>
          <a:p>
            <a:r>
              <a:rPr lang="id-ID" sz="2800" dirty="0" smtClean="0"/>
              <a:t>Asumsi pendekatan ini adalah bahwa masyarakat dapat diberikan kompensasi untuk kerusakan kehilangan interim pada jasa lingkungan melalui provisi dari jasa tambahan tipe yang sama di masa yang akan datang. </a:t>
            </a:r>
            <a:endParaRPr lang="id-ID"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lstStyle/>
          <a:p>
            <a:r>
              <a:rPr lang="id-ID" dirty="0" smtClean="0"/>
              <a:t>Habitat Equivalency Method</a:t>
            </a:r>
            <a:endParaRPr lang="id-ID" dirty="0"/>
          </a:p>
        </p:txBody>
      </p:sp>
      <p:sp>
        <p:nvSpPr>
          <p:cNvPr id="3" name="Content Placeholder 2"/>
          <p:cNvSpPr>
            <a:spLocks noGrp="1"/>
          </p:cNvSpPr>
          <p:nvPr>
            <p:ph idx="1"/>
          </p:nvPr>
        </p:nvSpPr>
        <p:spPr>
          <a:xfrm>
            <a:off x="214282" y="1785926"/>
            <a:ext cx="8929718" cy="4288544"/>
          </a:xfrm>
        </p:spPr>
        <p:txBody>
          <a:bodyPr/>
          <a:lstStyle/>
          <a:p>
            <a:r>
              <a:rPr lang="id-ID" sz="2800" dirty="0" smtClean="0"/>
              <a:t>Jasa ini merupakan tambahan dari yang telah disediakan sebelumnya dengan tujuan untuk merestorasi sumber daya kembali kepada kondisi awal atau </a:t>
            </a:r>
            <a:r>
              <a:rPr lang="en-US" sz="2800" dirty="0" smtClean="0"/>
              <a:t>m</a:t>
            </a:r>
            <a:r>
              <a:rPr lang="id-ID" sz="2800" dirty="0" smtClean="0"/>
              <a:t>engkompensasi kehilangan interim. </a:t>
            </a:r>
            <a:endParaRPr lang="en-US" sz="2800" dirty="0" smtClean="0"/>
          </a:p>
          <a:p>
            <a:r>
              <a:rPr lang="id-ID" sz="2800" dirty="0" smtClean="0"/>
              <a:t>Pendekatan ini unik karena pengukuran kompensasinya tidak dalam bentuk uang, namun lebih kepada kehilangan jasa itu sendiri. </a:t>
            </a:r>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lstStyle/>
          <a:p>
            <a:r>
              <a:rPr lang="id-ID" dirty="0" smtClean="0"/>
              <a:t>Habitat Equivalency Method</a:t>
            </a:r>
            <a:endParaRPr lang="id-ID" dirty="0"/>
          </a:p>
        </p:txBody>
      </p:sp>
      <p:sp>
        <p:nvSpPr>
          <p:cNvPr id="3" name="Content Placeholder 2"/>
          <p:cNvSpPr>
            <a:spLocks noGrp="1"/>
          </p:cNvSpPr>
          <p:nvPr>
            <p:ph idx="1"/>
          </p:nvPr>
        </p:nvSpPr>
        <p:spPr>
          <a:xfrm>
            <a:off x="214282" y="1785926"/>
            <a:ext cx="8929718" cy="3931354"/>
          </a:xfrm>
        </p:spPr>
        <p:txBody>
          <a:bodyPr/>
          <a:lstStyle/>
          <a:p>
            <a:r>
              <a:rPr lang="en-US" sz="3000" dirty="0" smtClean="0"/>
              <a:t>C</a:t>
            </a:r>
            <a:r>
              <a:rPr lang="id-ID" sz="3000" dirty="0" smtClean="0"/>
              <a:t>ontoh, masyarakat dikompensasi atas kerusakan sumber daya perairan pesisir (mis</a:t>
            </a:r>
            <a:r>
              <a:rPr lang="en-US" sz="3000" dirty="0" smtClean="0"/>
              <a:t>.</a:t>
            </a:r>
            <a:r>
              <a:rPr lang="id-ID" sz="3000" dirty="0" smtClean="0"/>
              <a:t> mangrove, terumbu karang, padang lamun, dll) akibat pencemaran melalui provisi dari tambahan sumber daya tersebut Ha/tahun di masa yang akan datang untuk menghitung kehilangan interim dari jasa sumber daya tersebut. </a:t>
            </a:r>
            <a:endParaRPr lang="id-ID"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FRAMEWORK HEA</a:t>
            </a:r>
            <a:endParaRPr lang="id-ID" sz="4000" dirty="0"/>
          </a:p>
        </p:txBody>
      </p:sp>
      <p:sp>
        <p:nvSpPr>
          <p:cNvPr id="3" name="Content Placeholder 2"/>
          <p:cNvSpPr>
            <a:spLocks noGrp="1"/>
          </p:cNvSpPr>
          <p:nvPr>
            <p:ph idx="1"/>
          </p:nvPr>
        </p:nvSpPr>
        <p:spPr/>
        <p:txBody>
          <a:bodyPr/>
          <a:lstStyle/>
          <a:p>
            <a:r>
              <a:rPr lang="en-US" sz="2800" dirty="0" smtClean="0"/>
              <a:t>F</a:t>
            </a:r>
            <a:r>
              <a:rPr lang="id-ID" sz="2800" dirty="0" smtClean="0"/>
              <a:t>ramework da</a:t>
            </a:r>
            <a:r>
              <a:rPr lang="en-US" sz="2800" dirty="0" smtClean="0"/>
              <a:t>r</a:t>
            </a:r>
            <a:r>
              <a:rPr lang="id-ID" sz="2800" dirty="0" smtClean="0"/>
              <a:t>i Metode Habitat Equivalency ini dapat digambarkan seperti berikut ini. </a:t>
            </a:r>
            <a:endParaRPr lang="id-ID" sz="2800" dirty="0"/>
          </a:p>
        </p:txBody>
      </p:sp>
      <p:pic>
        <p:nvPicPr>
          <p:cNvPr id="4" name="Picture 3"/>
          <p:cNvPicPr/>
          <p:nvPr/>
        </p:nvPicPr>
        <p:blipFill>
          <a:blip r:embed="rId2"/>
          <a:srcRect/>
          <a:stretch>
            <a:fillRect/>
          </a:stretch>
        </p:blipFill>
        <p:spPr bwMode="auto">
          <a:xfrm>
            <a:off x="857224" y="2786058"/>
            <a:ext cx="7500990" cy="346711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FRAMEWORK HEA</a:t>
            </a:r>
            <a:endParaRPr lang="id-ID" sz="4000" dirty="0"/>
          </a:p>
        </p:txBody>
      </p:sp>
      <p:sp>
        <p:nvSpPr>
          <p:cNvPr id="3" name="Content Placeholder 2"/>
          <p:cNvSpPr>
            <a:spLocks noGrp="1"/>
          </p:cNvSpPr>
          <p:nvPr>
            <p:ph idx="1"/>
          </p:nvPr>
        </p:nvSpPr>
        <p:spPr>
          <a:xfrm>
            <a:off x="457200" y="1600200"/>
            <a:ext cx="8472518" cy="4525963"/>
          </a:xfrm>
        </p:spPr>
        <p:txBody>
          <a:bodyPr/>
          <a:lstStyle/>
          <a:p>
            <a:r>
              <a:rPr lang="id-ID" sz="2400" dirty="0" smtClean="0"/>
              <a:t>Pada saat T0 sumber daya a rusak akibat bahan berbahaya yang dihasilkan dari kebocoran industry. Hal ini menyebabkan terjadinya penurunan alur jasa sumber daya dari S0 ke S1 . Dalam kegiatan restorasi, pada waktu T2, jasa lingkungan ini telah dapat direstorasi</a:t>
            </a:r>
            <a:r>
              <a:rPr lang="en-US" sz="2400" dirty="0" smtClean="0"/>
              <a:t> </a:t>
            </a:r>
            <a:r>
              <a:rPr lang="id-ID" sz="2400" dirty="0" smtClean="0"/>
              <a:t>kembali, namun demikian, nilai kompensasi diidentifikasi pada ilustrasi ini sebagai interim damage (D). Jika besaran dari kehilangan alur jasa lingkungan ini dapat diukur, maka memungkinkan untuk mengestimasi alur jasa lingkungan ini di masa yang akan datang (area S) yang akan ekivalen dengan area D.</a:t>
            </a:r>
            <a:endParaRPr lang="id-ID"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sz="2400" dirty="0"/>
          </a:p>
        </p:txBody>
      </p:sp>
      <p:sp>
        <p:nvSpPr>
          <p:cNvPr id="4" name="Rectangle 3"/>
          <p:cNvSpPr/>
          <p:nvPr/>
        </p:nvSpPr>
        <p:spPr>
          <a:xfrm>
            <a:off x="2643174" y="357166"/>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Pemanfaatan Passive Use Values Methods</a:t>
            </a:r>
            <a:endParaRPr lang="id-ID" sz="2400" dirty="0"/>
          </a:p>
        </p:txBody>
      </p:sp>
      <p:sp>
        <p:nvSpPr>
          <p:cNvPr id="5" name="Rectangle 4"/>
          <p:cNvSpPr/>
          <p:nvPr/>
        </p:nvSpPr>
        <p:spPr>
          <a:xfrm>
            <a:off x="2643174" y="1571612"/>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CVM</a:t>
            </a:r>
            <a:endParaRPr lang="id-ID" sz="2400" dirty="0"/>
          </a:p>
        </p:txBody>
      </p:sp>
      <p:sp>
        <p:nvSpPr>
          <p:cNvPr id="6" name="Rectangle 5"/>
          <p:cNvSpPr/>
          <p:nvPr/>
        </p:nvSpPr>
        <p:spPr>
          <a:xfrm>
            <a:off x="571472" y="2948936"/>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Habitat Equivalency Methods</a:t>
            </a:r>
            <a:endParaRPr lang="id-ID" sz="2400" dirty="0"/>
          </a:p>
        </p:txBody>
      </p:sp>
      <p:sp>
        <p:nvSpPr>
          <p:cNvPr id="7" name="Rectangle 6"/>
          <p:cNvSpPr/>
          <p:nvPr/>
        </p:nvSpPr>
        <p:spPr>
          <a:xfrm>
            <a:off x="4714876" y="2948936"/>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The Cost of Restoration Methods</a:t>
            </a:r>
            <a:endParaRPr lang="id-ID" sz="2400" dirty="0"/>
          </a:p>
        </p:txBody>
      </p:sp>
      <p:sp>
        <p:nvSpPr>
          <p:cNvPr id="8" name="Rectangle 7"/>
          <p:cNvSpPr/>
          <p:nvPr/>
        </p:nvSpPr>
        <p:spPr>
          <a:xfrm>
            <a:off x="2786050" y="4429132"/>
            <a:ext cx="3714776"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t>Resources Equivalency Analysis (REA)</a:t>
            </a:r>
            <a:endParaRPr lang="id-ID" sz="2400" dirty="0"/>
          </a:p>
        </p:txBody>
      </p:sp>
      <p:cxnSp>
        <p:nvCxnSpPr>
          <p:cNvPr id="10" name="Straight Arrow Connector 9"/>
          <p:cNvCxnSpPr>
            <a:stCxn id="4" idx="2"/>
            <a:endCxn id="5" idx="0"/>
          </p:cNvCxnSpPr>
          <p:nvPr/>
        </p:nvCxnSpPr>
        <p:spPr>
          <a:xfrm rot="5400000">
            <a:off x="4357686" y="1428736"/>
            <a:ext cx="285752" cy="1588"/>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2" name="Elbow Connector 11"/>
          <p:cNvCxnSpPr>
            <a:stCxn id="5" idx="2"/>
            <a:endCxn id="7" idx="0"/>
          </p:cNvCxnSpPr>
          <p:nvPr/>
        </p:nvCxnSpPr>
        <p:spPr>
          <a:xfrm rot="16200000" flipH="1">
            <a:off x="5312098" y="1688770"/>
            <a:ext cx="448630" cy="2071702"/>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4" name="Elbow Connector 13"/>
          <p:cNvCxnSpPr>
            <a:stCxn id="5" idx="2"/>
            <a:endCxn id="6" idx="0"/>
          </p:cNvCxnSpPr>
          <p:nvPr/>
        </p:nvCxnSpPr>
        <p:spPr>
          <a:xfrm rot="5400000">
            <a:off x="3240396" y="1688770"/>
            <a:ext cx="448630" cy="2071702"/>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6" name="Elbow Connector 15"/>
          <p:cNvCxnSpPr>
            <a:stCxn id="7" idx="2"/>
          </p:cNvCxnSpPr>
          <p:nvPr/>
        </p:nvCxnSpPr>
        <p:spPr>
          <a:xfrm rot="5400000">
            <a:off x="5312098" y="3137532"/>
            <a:ext cx="520068" cy="2000264"/>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cxnSp>
        <p:nvCxnSpPr>
          <p:cNvPr id="18" name="Elbow Connector 17"/>
          <p:cNvCxnSpPr>
            <a:stCxn id="6" idx="2"/>
          </p:cNvCxnSpPr>
          <p:nvPr/>
        </p:nvCxnSpPr>
        <p:spPr>
          <a:xfrm rot="16200000" flipH="1">
            <a:off x="3240396" y="3066094"/>
            <a:ext cx="520068" cy="2143140"/>
          </a:xfrm>
          <a:prstGeom prst="bentConnector3">
            <a:avLst>
              <a:gd name="adj1" fmla="val 50000"/>
            </a:avLst>
          </a:prstGeom>
          <a:ln>
            <a:tailEnd type="arrow"/>
          </a:ln>
        </p:spPr>
        <p:style>
          <a:lnRef idx="1">
            <a:schemeClr val="accent1"/>
          </a:lnRef>
          <a:fillRef idx="2">
            <a:schemeClr val="accent1"/>
          </a:fillRef>
          <a:effectRef idx="1">
            <a:schemeClr val="accent1"/>
          </a:effectRef>
          <a:fontRef idx="minor">
            <a:schemeClr val="dk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NILAI KOMPENSASI</a:t>
            </a:r>
            <a:endParaRPr lang="id-ID" sz="3200" b="1" dirty="0"/>
          </a:p>
        </p:txBody>
      </p:sp>
      <p:sp>
        <p:nvSpPr>
          <p:cNvPr id="3" name="Content Placeholder 2"/>
          <p:cNvSpPr>
            <a:spLocks noGrp="1"/>
          </p:cNvSpPr>
          <p:nvPr>
            <p:ph idx="1"/>
          </p:nvPr>
        </p:nvSpPr>
        <p:spPr>
          <a:xfrm>
            <a:off x="285720" y="1285860"/>
            <a:ext cx="8858280" cy="4525963"/>
          </a:xfrm>
        </p:spPr>
        <p:txBody>
          <a:bodyPr/>
          <a:lstStyle/>
          <a:p>
            <a:pPr marL="0" indent="0">
              <a:buNone/>
            </a:pPr>
            <a:r>
              <a:rPr lang="id-ID" sz="2900" dirty="0" smtClean="0"/>
              <a:t>Nilai kompensasi bagi masyarakat yang terkena  dampak akibat rusaknya SDAL karena eksternalitas pencemaran dari satu </a:t>
            </a:r>
            <a:r>
              <a:rPr lang="en-US" sz="2900" dirty="0" smtClean="0"/>
              <a:t>p</a:t>
            </a:r>
            <a:r>
              <a:rPr lang="id-ID" sz="2900" dirty="0" smtClean="0"/>
              <a:t>ihak yang bertanggung jawab </a:t>
            </a:r>
            <a:r>
              <a:rPr lang="id-ID" sz="2900" b="1" dirty="0" smtClean="0"/>
              <a:t>seharusnya</a:t>
            </a:r>
            <a:r>
              <a:rPr lang="id-ID" sz="2900" dirty="0" smtClean="0"/>
              <a:t> meliputi </a:t>
            </a:r>
            <a:r>
              <a:rPr lang="id-ID" sz="2900" dirty="0" smtClean="0">
                <a:solidFill>
                  <a:srgbClr val="FF0000"/>
                </a:solidFill>
              </a:rPr>
              <a:t>semua nilai ekonomi masyarakat yang berasosiasi dengan sumber daya yang rusak, termasuk nilai use values dan passive use values seperti option value, existence values dan bequest values </a:t>
            </a:r>
            <a:r>
              <a:rPr lang="id-ID" sz="2900" dirty="0" smtClean="0"/>
              <a:t>(DOI, 1991)</a:t>
            </a:r>
            <a:endParaRPr lang="id-ID" sz="29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REI: Konsep Dasar</a:t>
            </a:r>
            <a:endParaRPr lang="id-ID" dirty="0"/>
          </a:p>
        </p:txBody>
      </p:sp>
      <p:sp>
        <p:nvSpPr>
          <p:cNvPr id="4" name="Rectangle 3"/>
          <p:cNvSpPr/>
          <p:nvPr/>
        </p:nvSpPr>
        <p:spPr>
          <a:xfrm>
            <a:off x="2285984" y="1571612"/>
            <a:ext cx="4857784" cy="7143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dirty="0" smtClean="0"/>
              <a:t>Pendekatan penukuran kompensasi kerusakan sumber daya alam</a:t>
            </a:r>
            <a:endParaRPr lang="id-ID" dirty="0"/>
          </a:p>
        </p:txBody>
      </p:sp>
      <p:sp>
        <p:nvSpPr>
          <p:cNvPr id="5" name="Rectangle 4"/>
          <p:cNvSpPr/>
          <p:nvPr/>
        </p:nvSpPr>
        <p:spPr>
          <a:xfrm>
            <a:off x="1214414" y="2714620"/>
            <a:ext cx="2214578"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b="1" dirty="0" smtClean="0"/>
              <a:t>Supply Side</a:t>
            </a:r>
            <a:endParaRPr lang="id-ID" b="1" dirty="0"/>
          </a:p>
        </p:txBody>
      </p:sp>
      <p:sp>
        <p:nvSpPr>
          <p:cNvPr id="6" name="Rectangle 5"/>
          <p:cNvSpPr/>
          <p:nvPr/>
        </p:nvSpPr>
        <p:spPr>
          <a:xfrm>
            <a:off x="6072198" y="2711762"/>
            <a:ext cx="2214578"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b="1" dirty="0" smtClean="0"/>
              <a:t>Demand Side</a:t>
            </a:r>
            <a:endParaRPr lang="id-ID" b="1" dirty="0"/>
          </a:p>
        </p:txBody>
      </p:sp>
      <p:sp>
        <p:nvSpPr>
          <p:cNvPr id="7" name="Rectangle 6"/>
          <p:cNvSpPr/>
          <p:nvPr/>
        </p:nvSpPr>
        <p:spPr>
          <a:xfrm>
            <a:off x="928662" y="4000504"/>
            <a:ext cx="2786082"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1400" dirty="0" smtClean="0"/>
              <a:t>Consumer Valuation Approach</a:t>
            </a:r>
            <a:endParaRPr lang="id-ID" sz="1400" dirty="0"/>
          </a:p>
        </p:txBody>
      </p:sp>
      <p:sp>
        <p:nvSpPr>
          <p:cNvPr id="8" name="Rectangle 7"/>
          <p:cNvSpPr/>
          <p:nvPr/>
        </p:nvSpPr>
        <p:spPr>
          <a:xfrm>
            <a:off x="5789304" y="3929066"/>
            <a:ext cx="2786082"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1400" dirty="0" smtClean="0"/>
              <a:t>Replacement Cost Approach</a:t>
            </a:r>
            <a:endParaRPr lang="id-ID" sz="1400" dirty="0"/>
          </a:p>
        </p:txBody>
      </p:sp>
      <p:sp>
        <p:nvSpPr>
          <p:cNvPr id="9" name="Rectangle 8"/>
          <p:cNvSpPr/>
          <p:nvPr/>
        </p:nvSpPr>
        <p:spPr>
          <a:xfrm>
            <a:off x="474348" y="5214950"/>
            <a:ext cx="3714744" cy="13572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1400" dirty="0" smtClean="0"/>
              <a:t>Menghitung nilai moneter masyarakat terhadap SDA ( berapa demand masyarakat thp services SDA)</a:t>
            </a:r>
            <a:endParaRPr lang="id-ID" sz="1400" dirty="0"/>
          </a:p>
        </p:txBody>
      </p:sp>
      <p:sp>
        <p:nvSpPr>
          <p:cNvPr id="10" name="Rectangle 9"/>
          <p:cNvSpPr/>
          <p:nvPr/>
        </p:nvSpPr>
        <p:spPr>
          <a:xfrm>
            <a:off x="5460690" y="5143512"/>
            <a:ext cx="3429024" cy="1428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1400" dirty="0" smtClean="0"/>
              <a:t>Menghitung berapa biaya yang diperlukan untuk mengganti services SDA yang hilang akibat kerusakan SDA (berapa biaya untuk mensuplai services SDA)</a:t>
            </a:r>
            <a:endParaRPr lang="id-ID" sz="1400" dirty="0"/>
          </a:p>
        </p:txBody>
      </p:sp>
      <p:cxnSp>
        <p:nvCxnSpPr>
          <p:cNvPr id="12" name="Elbow Connector 11"/>
          <p:cNvCxnSpPr>
            <a:stCxn id="4" idx="2"/>
            <a:endCxn id="5" idx="0"/>
          </p:cNvCxnSpPr>
          <p:nvPr/>
        </p:nvCxnSpPr>
        <p:spPr>
          <a:xfrm rot="5400000">
            <a:off x="3303976" y="1303720"/>
            <a:ext cx="428628" cy="2393173"/>
          </a:xfrm>
          <a:prstGeom prst="bentConnector3">
            <a:avLst>
              <a:gd name="adj1" fmla="val 50000"/>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Elbow Connector 13"/>
          <p:cNvCxnSpPr>
            <a:stCxn id="4" idx="2"/>
            <a:endCxn id="6" idx="0"/>
          </p:cNvCxnSpPr>
          <p:nvPr/>
        </p:nvCxnSpPr>
        <p:spPr>
          <a:xfrm rot="16200000" flipH="1">
            <a:off x="5734296" y="1266571"/>
            <a:ext cx="425770" cy="2464611"/>
          </a:xfrm>
          <a:prstGeom prst="bentConnector3">
            <a:avLst>
              <a:gd name="adj1" fmla="val 50000"/>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6" idx="2"/>
            <a:endCxn id="8" idx="0"/>
          </p:cNvCxnSpPr>
          <p:nvPr/>
        </p:nvCxnSpPr>
        <p:spPr>
          <a:xfrm rot="16200000" flipH="1">
            <a:off x="7000892" y="3747613"/>
            <a:ext cx="360048" cy="285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5" idx="2"/>
            <a:endCxn id="7" idx="0"/>
          </p:cNvCxnSpPr>
          <p:nvPr/>
        </p:nvCxnSpPr>
        <p:spPr>
          <a:xfrm rot="5400000">
            <a:off x="2107389" y="3786190"/>
            <a:ext cx="428628"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7" idx="2"/>
            <a:endCxn id="9" idx="0"/>
          </p:cNvCxnSpPr>
          <p:nvPr/>
        </p:nvCxnSpPr>
        <p:spPr>
          <a:xfrm rot="16200000" flipH="1">
            <a:off x="2148116" y="5031346"/>
            <a:ext cx="357190" cy="1001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2"/>
            <a:endCxn id="10" idx="0"/>
          </p:cNvCxnSpPr>
          <p:nvPr/>
        </p:nvCxnSpPr>
        <p:spPr>
          <a:xfrm rot="5400000">
            <a:off x="7000179" y="4961346"/>
            <a:ext cx="357190" cy="714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631</TotalTime>
  <Words>779</Words>
  <Application>Microsoft Office PowerPoint</Application>
  <PresentationFormat>On-screen Show (4:3)</PresentationFormat>
  <Paragraphs>64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Diseño predeterminado</vt:lpstr>
      <vt:lpstr>HABITAT EQUIVALENCY METHOD (HEA)</vt:lpstr>
      <vt:lpstr>Habitat Equivalency Method</vt:lpstr>
      <vt:lpstr>Habitat Equivalency Method</vt:lpstr>
      <vt:lpstr>Habitat Equivalency Method</vt:lpstr>
      <vt:lpstr>FRAMEWORK HEA</vt:lpstr>
      <vt:lpstr>FRAMEWORK HEA</vt:lpstr>
      <vt:lpstr>Slide 7</vt:lpstr>
      <vt:lpstr>NILAI KOMPENSASI</vt:lpstr>
      <vt:lpstr>Metode REI: Konsep Dasar</vt:lpstr>
      <vt:lpstr>Consumer Valuation VS Restoration Cost</vt:lpstr>
      <vt:lpstr>Teknik Menghitung Prosentase Habitat Services yang Hilang</vt:lpstr>
      <vt:lpstr>Ekstrapolasi untuk species specifik injuries tanpa tahun biaya restorasi</vt:lpstr>
      <vt:lpstr>Biaya Restorasi sebagai Fungsi Species Abundance</vt:lpstr>
      <vt:lpstr>Step Habitat Equivalency Method</vt:lpstr>
      <vt:lpstr>Step Habitat Equivalency Method</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dc:title>
  <dc:creator>Mariajose</dc:creator>
  <cp:lastModifiedBy>TOSHIBA</cp:lastModifiedBy>
  <cp:revision>77</cp:revision>
  <dcterms:created xsi:type="dcterms:W3CDTF">2008-10-16T00:38:52Z</dcterms:created>
  <dcterms:modified xsi:type="dcterms:W3CDTF">2014-01-06T06:35:27Z</dcterms:modified>
</cp:coreProperties>
</file>